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82" r:id="rId3"/>
    <p:sldId id="275" r:id="rId4"/>
    <p:sldId id="276" r:id="rId5"/>
    <p:sldId id="277" r:id="rId6"/>
    <p:sldId id="271" r:id="rId7"/>
    <p:sldId id="273" r:id="rId8"/>
    <p:sldId id="274" r:id="rId9"/>
    <p:sldId id="279" r:id="rId10"/>
    <p:sldId id="280" r:id="rId11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FFFFFF"/>
    <a:srgbClr val="FFFFDD"/>
    <a:srgbClr val="FFFFCC"/>
    <a:srgbClr val="CC0000"/>
    <a:srgbClr val="A4F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88545" autoAdjust="0"/>
  </p:normalViewPr>
  <p:slideViewPr>
    <p:cSldViewPr>
      <p:cViewPr varScale="1">
        <p:scale>
          <a:sx n="98" d="100"/>
          <a:sy n="98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77390"/>
              </p:ext>
            </p:extLst>
          </p:nvPr>
        </p:nvGraphicFramePr>
        <p:xfrm>
          <a:off x="153988" y="8710116"/>
          <a:ext cx="13716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3" imgW="2085714" imgH="1800476" progId="PBrush">
                  <p:embed/>
                </p:oleObj>
              </mc:Choice>
              <mc:Fallback>
                <p:oleObj name="Bitmap Image" r:id="rId3" imgW="2085714" imgH="180047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8710116"/>
                        <a:ext cx="137160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BDC3A7-32EC-4503-86F5-EB598E5BDBC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29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77031"/>
              </p:ext>
            </p:extLst>
          </p:nvPr>
        </p:nvGraphicFramePr>
        <p:xfrm>
          <a:off x="153442" y="8607549"/>
          <a:ext cx="13716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3" imgW="2085714" imgH="1800476" progId="PBrush">
                  <p:embed/>
                </p:oleObj>
              </mc:Choice>
              <mc:Fallback>
                <p:oleObj name="Bitmap Image" r:id="rId3" imgW="2085714" imgH="180047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42" y="8607549"/>
                        <a:ext cx="137160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90A8-6312-44CF-9C1C-AEE026710E18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5C386-283E-4227-9E02-FC2B8D06EF1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78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5C386-283E-4227-9E02-FC2B8D06EF1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66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2" y="5698584"/>
            <a:ext cx="648072" cy="1034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CBF5-FFB0-4561-87C8-BE91F69C6891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10" name="Groep 9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2235C-9ADB-4E5D-867A-77A32E2A120E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7" name="Groep 6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8" name="Groep 7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2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9" name="Groep 8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0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84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+ 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F2184-36D3-4A72-8BC7-399A9B13ECAA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10" name="Groep 9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+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B3346-8289-48B0-8A3D-AD9FC1E40A1B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11" name="Groep 10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5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12" name="Groep 11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6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E4378-D12D-4D08-B14A-0456CA218406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6" name="Groep 5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7" name="Groep 6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8" name="Groep 7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8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5101A-BEAB-4B75-B143-118A494C2D04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7" name="Groep 6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8" name="Groep 7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2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9" name="Groep 8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0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51458-7F63-4D06-8969-069707BD5B66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10" name="Groep 9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0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8C368-0457-47C6-9AC5-2B598C24BE41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10" name="Groep 9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67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+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34AD8-1B4C-4D6F-BFC3-BCAC2C9F2605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7" name="Groep 6"/>
          <p:cNvGrpSpPr/>
          <p:nvPr userDrawn="1"/>
        </p:nvGrpSpPr>
        <p:grpSpPr>
          <a:xfrm>
            <a:off x="6941615" y="-3552"/>
            <a:ext cx="2211856" cy="6876000"/>
            <a:chOff x="6934200" y="0"/>
            <a:chExt cx="2211856" cy="6858000"/>
          </a:xfrm>
        </p:grpSpPr>
        <p:grpSp>
          <p:nvGrpSpPr>
            <p:cNvPr id="8" name="Groep 7"/>
            <p:cNvGrpSpPr/>
            <p:nvPr userDrawn="1"/>
          </p:nvGrpSpPr>
          <p:grpSpPr>
            <a:xfrm>
              <a:off x="8622836" y="0"/>
              <a:ext cx="523220" cy="6858000"/>
              <a:chOff x="8622836" y="0"/>
              <a:chExt cx="523220" cy="6858000"/>
            </a:xfrm>
          </p:grpSpPr>
          <p:sp>
            <p:nvSpPr>
              <p:cNvPr id="12" name="Rectangle 2"/>
              <p:cNvSpPr>
                <a:spLocks noChangeArrowheads="1"/>
              </p:cNvSpPr>
              <p:nvPr/>
            </p:nvSpPr>
            <p:spPr bwMode="auto">
              <a:xfrm>
                <a:off x="8991600" y="0"/>
                <a:ext cx="152400" cy="6858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 rot="5400000">
                <a:off x="6881020" y="2275216"/>
                <a:ext cx="40068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b="1" dirty="0">
                    <a:solidFill>
                      <a:srgbClr val="006600"/>
                    </a:solidFill>
                    <a:latin typeface="Verdana" pitchFamily="34" charset="0"/>
                  </a:rPr>
                  <a:t>GEMEENTE SOEST</a:t>
                </a:r>
              </a:p>
            </p:txBody>
          </p:sp>
        </p:grpSp>
        <p:grpSp>
          <p:nvGrpSpPr>
            <p:cNvPr id="9" name="Groep 8"/>
            <p:cNvGrpSpPr/>
            <p:nvPr userDrawn="1"/>
          </p:nvGrpSpPr>
          <p:grpSpPr>
            <a:xfrm>
              <a:off x="6934200" y="0"/>
              <a:ext cx="2057400" cy="533400"/>
              <a:chOff x="6934200" y="0"/>
              <a:chExt cx="2057400" cy="533400"/>
            </a:xfrm>
          </p:grpSpPr>
          <p:sp>
            <p:nvSpPr>
              <p:cNvPr id="10" name="AutoShape 3"/>
              <p:cNvSpPr>
                <a:spLocks noChangeArrowheads="1"/>
              </p:cNvSpPr>
              <p:nvPr/>
            </p:nvSpPr>
            <p:spPr bwMode="auto">
              <a:xfrm>
                <a:off x="6934200" y="0"/>
                <a:ext cx="2057400" cy="53340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 userDrawn="1"/>
            </p:nvSpPr>
            <p:spPr bwMode="auto">
              <a:xfrm>
                <a:off x="6934200" y="0"/>
                <a:ext cx="2057400" cy="762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CD6898-E30D-40E1-84F9-63ABCAD05172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  <p:sldLayoutId id="2147483656" r:id="rId7"/>
    <p:sldLayoutId id="2147483657" r:id="rId8"/>
    <p:sldLayoutId id="2147483658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kgaverder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Infrastructuur Soest-Zuid en </a:t>
            </a:r>
            <a:r>
              <a:rPr lang="nl-NL" dirty="0" err="1" smtClean="0"/>
              <a:t>Soesterberg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25 </a:t>
            </a:r>
            <a:r>
              <a:rPr lang="nl-NL" dirty="0" smtClean="0"/>
              <a:t>september </a:t>
            </a:r>
            <a:r>
              <a:rPr lang="nl-NL" dirty="0" smtClean="0"/>
              <a:t>2014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8313" y="6524625"/>
            <a:ext cx="719137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95936" y="4941913"/>
            <a:ext cx="488221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b="1" kern="0" dirty="0" smtClean="0"/>
              <a:t>Erik Landman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Beleidsmedewerker verkeer &amp; vervoer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Tel: 035-6093735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E-mail: e.landman@soest.nl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endParaRPr lang="nl-NL" altLang="nl-NL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121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err="1" smtClean="0">
                <a:solidFill>
                  <a:schemeClr val="tx2"/>
                </a:solidFill>
              </a:rPr>
              <a:t>Soest</a:t>
            </a:r>
            <a:endParaRPr lang="nl-NL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 err="1" smtClean="0">
                <a:solidFill>
                  <a:schemeClr val="tx2"/>
                </a:solidFill>
              </a:rPr>
              <a:t>Stationsontwikkeling</a:t>
            </a:r>
            <a:r>
              <a:rPr lang="nl-NL" dirty="0" smtClean="0">
                <a:solidFill>
                  <a:schemeClr val="tx2"/>
                </a:solidFill>
              </a:rPr>
              <a:t> Soest-Zuid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</a:rPr>
              <a:t>Kruispunt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Soesterbergsestraat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Ossendamweg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b="1" dirty="0" err="1" smtClean="0"/>
              <a:t>Soesterberg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Verdiepte</a:t>
            </a:r>
            <a:r>
              <a:rPr lang="en-US" dirty="0" smtClean="0"/>
              <a:t> </a:t>
            </a:r>
            <a:r>
              <a:rPr lang="en-US" dirty="0" err="1" smtClean="0"/>
              <a:t>ligging</a:t>
            </a:r>
            <a:r>
              <a:rPr lang="en-US" dirty="0" smtClean="0"/>
              <a:t> N237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Oostelijke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westelijke</a:t>
            </a:r>
            <a:r>
              <a:rPr lang="en-US" dirty="0" smtClean="0"/>
              <a:t> </a:t>
            </a:r>
            <a:r>
              <a:rPr lang="en-US" dirty="0" err="1" smtClean="0"/>
              <a:t>ontsluiting</a:t>
            </a:r>
            <a:r>
              <a:rPr lang="en-US" dirty="0" smtClean="0"/>
              <a:t> </a:t>
            </a:r>
            <a:r>
              <a:rPr lang="en-US" dirty="0" err="1" smtClean="0"/>
              <a:t>bedrijventerrein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7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€ </a:t>
            </a:r>
            <a:r>
              <a:rPr lang="nl-NL" dirty="0">
                <a:solidFill>
                  <a:schemeClr val="tx2"/>
                </a:solidFill>
              </a:rPr>
              <a:t>3,1 miljard voor openbaar vervoer, fiets, verkeersmanagement en auto 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Gemeenten, regio, provincie en het rijk in Midden-Nederland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Doel: verbeteren doorstroming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Randvoorwaarden: o.a. leefbaarheid en verkeersveiligheid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Regionaal maatregelenpakket vastgesteld in mei 2010, na goedkeuring door alle gemeenteraden en Provinciale Staten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€ 10 miljoen voor </a:t>
            </a:r>
            <a:r>
              <a:rPr lang="nl-NL" dirty="0" err="1">
                <a:solidFill>
                  <a:schemeClr val="tx2"/>
                </a:solidFill>
              </a:rPr>
              <a:t>Stationsontwikkeling</a:t>
            </a:r>
            <a:r>
              <a:rPr lang="nl-NL" dirty="0">
                <a:solidFill>
                  <a:schemeClr val="tx2"/>
                </a:solidFill>
              </a:rPr>
              <a:t> Soest-Zuid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Besteding voor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5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8313" y="6524625"/>
            <a:ext cx="719137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4344" name="Picture 2" descr="http://www.webklik.nl/user_files/2014_01/530884/siti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4" y="1700808"/>
            <a:ext cx="6907609" cy="456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‘OV Passage’ of autotunnel?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6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8313" y="6524625"/>
            <a:ext cx="719137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052513"/>
            <a:ext cx="83740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2014		Aanvullende </a:t>
            </a:r>
            <a:r>
              <a:rPr lang="nl-NL" altLang="nl-NL" sz="1800" kern="0" dirty="0"/>
              <a:t>onderzoeken</a:t>
            </a: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			Schetsontwerpen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	2015 		Inspraak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				Besluitvorming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/>
              <a:t>	</a:t>
            </a:r>
            <a:r>
              <a:rPr lang="nl-NL" altLang="nl-NL" sz="1800" kern="0" dirty="0" smtClean="0"/>
              <a:t>			Voorlopig ontwerp		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	2016 - 2017		Bestemmingsplan </a:t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			Procedures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/>
              <a:t>	</a:t>
            </a:r>
            <a:r>
              <a:rPr lang="nl-NL" altLang="nl-NL" sz="1800" kern="0" dirty="0" smtClean="0"/>
              <a:t>			Aanbesteding</a:t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2018 - 2019		Uitvoering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9274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Kruispunt </a:t>
            </a:r>
            <a:r>
              <a:rPr lang="nl-NL" dirty="0" err="1" smtClean="0"/>
              <a:t>Soesterbergsestraat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Aanpassing van de verkeerslichten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Opties: 		- extra rijstroken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- eenrichtingsverkeer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- koppeling verkeerslichten (slimme regeling)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€ 900.000 vanuit het samenwerkingsprogramma VERDER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4" descr="Mobiliteit in Midden-Nederland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1225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Verdiepte ligging N237 </a:t>
            </a:r>
            <a:r>
              <a:rPr lang="nl-NL" dirty="0" err="1" smtClean="0"/>
              <a:t>Soesterberg</a:t>
            </a:r>
            <a:endParaRPr lang="nl-NL" dirty="0"/>
          </a:p>
        </p:txBody>
      </p:sp>
      <p:pic>
        <p:nvPicPr>
          <p:cNvPr id="5122" name="Afbeelding 4" descr="cid:image004.jpg@01CFD292.FC0BBE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" y="1772816"/>
            <a:ext cx="770577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 </a:t>
            </a:r>
            <a:r>
              <a:rPr lang="nl-NL" dirty="0" err="1" smtClean="0"/>
              <a:t>Soesterberg</a:t>
            </a:r>
            <a:r>
              <a:rPr lang="nl-NL" dirty="0" smtClean="0"/>
              <a:t>-Noord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3979" r="15568" b="5480"/>
          <a:stretch/>
        </p:blipFill>
        <p:spPr bwMode="auto">
          <a:xfrm>
            <a:off x="827584" y="1340768"/>
            <a:ext cx="7560840" cy="5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8313" y="6524625"/>
            <a:ext cx="719137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7860" y="1556792"/>
            <a:ext cx="83740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altLang="nl-NL" sz="1800" kern="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2014 – 2015		Oostelijke ontsluitingsweg</a:t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r>
              <a:rPr lang="nl-NL" altLang="nl-NL" sz="1800" kern="0" dirty="0" smtClean="0"/>
              <a:t>2015		Westelijke ontsluitingsweg</a:t>
            </a:r>
            <a:br>
              <a:rPr lang="nl-NL" altLang="nl-NL" sz="1800" kern="0" dirty="0" smtClean="0"/>
            </a:br>
            <a:endParaRPr lang="nl-NL" altLang="nl-NL" sz="1800" kern="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>	2015 – 2016		Verdiepte ligging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altLang="nl-NL" sz="1800" kern="0" dirty="0" smtClean="0"/>
              <a:t/>
            </a:r>
            <a:br>
              <a:rPr lang="nl-NL" altLang="nl-NL" sz="1800" kern="0" dirty="0" smtClean="0"/>
            </a:br>
            <a:endParaRPr lang="nl-NL" altLang="nl-NL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5868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8F8F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BFBF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ge 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ge presentati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</TotalTime>
  <Words>73</Words>
  <Application>Microsoft Office PowerPoint</Application>
  <PresentationFormat>Diavoorstelling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BLANK</vt:lpstr>
      <vt:lpstr>Bitmap Image</vt:lpstr>
      <vt:lpstr>Infrastructuur Soest-Zuid en Soesterberg</vt:lpstr>
      <vt:lpstr>Inhoud</vt:lpstr>
      <vt:lpstr>Programma VERDER</vt:lpstr>
      <vt:lpstr>‘OV Passage’ of autotunnel?</vt:lpstr>
      <vt:lpstr>Planning</vt:lpstr>
      <vt:lpstr>Kruispunt Soesterbergsestraat</vt:lpstr>
      <vt:lpstr>Verdiepte ligging N237 Soesterberg</vt:lpstr>
      <vt:lpstr>Ontsluiting Soesterberg-Noord</vt:lpstr>
      <vt:lpstr>Planning</vt:lpstr>
      <vt:lpstr>Vragen</vt:lpstr>
    </vt:vector>
  </TitlesOfParts>
  <Company>Regionale ICT Dienst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Infrastructuur Soest-Zuid en Soesterberg</dc:title>
  <dc:creator>Landman, Erik</dc:creator>
  <cp:lastModifiedBy>Landman, Erik</cp:lastModifiedBy>
  <cp:revision>7</cp:revision>
  <cp:lastPrinted>2011-04-14T12:38:47Z</cp:lastPrinted>
  <dcterms:created xsi:type="dcterms:W3CDTF">2014-09-24T15:03:29Z</dcterms:created>
  <dcterms:modified xsi:type="dcterms:W3CDTF">2014-09-25T07:37:40Z</dcterms:modified>
</cp:coreProperties>
</file>