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85" r:id="rId3"/>
    <p:sldId id="282" r:id="rId4"/>
    <p:sldId id="284" r:id="rId5"/>
    <p:sldId id="280" r:id="rId6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9900"/>
    <a:srgbClr val="FFFFFF"/>
    <a:srgbClr val="FFFFDD"/>
    <a:srgbClr val="FFFFCC"/>
    <a:srgbClr val="CC0000"/>
    <a:srgbClr val="A4F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6" autoAdjust="0"/>
    <p:restoredTop sz="88545" autoAdjust="0"/>
  </p:normalViewPr>
  <p:slideViewPr>
    <p:cSldViewPr>
      <p:cViewPr varScale="1">
        <p:scale>
          <a:sx n="98" d="100"/>
          <a:sy n="98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vmlDrawing" Target="../drawings/vmlDrawing2.vml"/><Relationship Id="rId1" Type="http://schemas.openxmlformats.org/officeDocument/2006/relationships/theme" Target="../theme/theme3.xml"/><Relationship Id="rId4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077390"/>
              </p:ext>
            </p:extLst>
          </p:nvPr>
        </p:nvGraphicFramePr>
        <p:xfrm>
          <a:off x="153988" y="8710116"/>
          <a:ext cx="13716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Bitmap Image" r:id="rId3" imgW="2085714" imgH="1800476" progId="PBrush">
                  <p:embed/>
                </p:oleObj>
              </mc:Choice>
              <mc:Fallback>
                <p:oleObj name="Bitmap Image" r:id="rId3" imgW="2085714" imgH="1800476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8710116"/>
                        <a:ext cx="13716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BDC3A7-32EC-4503-86F5-EB598E5BDB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29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" Target="../theme/theme2.xml"/><Relationship Id="rId4" Type="http://schemas.openxmlformats.org/officeDocument/2006/relationships/image" Target="../media/image2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977031"/>
              </p:ext>
            </p:extLst>
          </p:nvPr>
        </p:nvGraphicFramePr>
        <p:xfrm>
          <a:off x="153442" y="8607549"/>
          <a:ext cx="13716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Bitmap Image" r:id="rId3" imgW="2085714" imgH="1800476" progId="PBrush">
                  <p:embed/>
                </p:oleObj>
              </mc:Choice>
              <mc:Fallback>
                <p:oleObj name="Bitmap Image" r:id="rId3" imgW="2085714" imgH="1800476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42" y="8607549"/>
                        <a:ext cx="13716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090A8-6312-44CF-9C1C-AEE026710E18}" type="datetimeFigureOut">
              <a:rPr lang="nl-NL" smtClean="0"/>
              <a:pPr/>
              <a:t>25-9-2014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5C386-283E-4227-9E02-FC2B8D06EF1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78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C386-283E-4227-9E02-FC2B8D06EF15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66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32" y="5698584"/>
            <a:ext cx="648072" cy="10342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CBF5-FFB0-4561-87C8-BE91F69C6891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3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10" name="Groep 9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652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316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+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2235C-9ADB-4E5D-867A-77A32E2A120E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7" name="Groep 6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8" name="Groep 7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2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9" name="Groep 8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848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+ 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F2184-36D3-4A72-8BC7-399A9B13ECAA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3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10" name="Groep 9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234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+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0" y="1535114"/>
            <a:ext cx="4041775" cy="63976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B3346-8289-48B0-8A3D-AD9FC1E40A1B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10" name="Groep 9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11" name="Groep 10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5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12" name="Groep 11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3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4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266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E4378-D12D-4D08-B14A-0456CA218406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6" name="Groep 5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7" name="Groep 6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1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8" name="Groep 7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0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281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pe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9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5101A-BEAB-4B75-B143-118A494C2D04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7" name="Groep 6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8" name="Groep 7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2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9" name="Groep 8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93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51458-7F63-4D06-8969-069707BD5B66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3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10" name="Groep 9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902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4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8C368-0457-47C6-9AC5-2B598C24BE41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3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10" name="Groep 9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675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+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4AD8-1B4C-4D6F-BFC3-BCAC2C9F2605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7" name="Groep 6"/>
          <p:cNvGrpSpPr/>
          <p:nvPr userDrawn="1"/>
        </p:nvGrpSpPr>
        <p:grpSpPr>
          <a:xfrm>
            <a:off x="6941615" y="-3552"/>
            <a:ext cx="2211856" cy="6876000"/>
            <a:chOff x="6934200" y="0"/>
            <a:chExt cx="2211856" cy="6858000"/>
          </a:xfrm>
        </p:grpSpPr>
        <p:grpSp>
          <p:nvGrpSpPr>
            <p:cNvPr id="8" name="Groep 7"/>
            <p:cNvGrpSpPr/>
            <p:nvPr userDrawn="1"/>
          </p:nvGrpSpPr>
          <p:grpSpPr>
            <a:xfrm>
              <a:off x="8622836" y="0"/>
              <a:ext cx="523220" cy="6858000"/>
              <a:chOff x="8622836" y="0"/>
              <a:chExt cx="523220" cy="6858000"/>
            </a:xfrm>
          </p:grpSpPr>
          <p:sp>
            <p:nvSpPr>
              <p:cNvPr id="12" name="Rectangle 2"/>
              <p:cNvSpPr>
                <a:spLocks noChangeArrowheads="1"/>
              </p:cNvSpPr>
              <p:nvPr/>
            </p:nvSpPr>
            <p:spPr bwMode="auto">
              <a:xfrm>
                <a:off x="8991600" y="0"/>
                <a:ext cx="152400" cy="68580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 rot="5400000">
                <a:off x="6881020" y="2275216"/>
                <a:ext cx="400685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sz="2800" b="1" dirty="0">
                    <a:solidFill>
                      <a:srgbClr val="006600"/>
                    </a:solidFill>
                    <a:latin typeface="Verdana" pitchFamily="34" charset="0"/>
                  </a:rPr>
                  <a:t>GEMEENTE SOEST</a:t>
                </a:r>
              </a:p>
            </p:txBody>
          </p:sp>
        </p:grpSp>
        <p:grpSp>
          <p:nvGrpSpPr>
            <p:cNvPr id="9" name="Groep 8"/>
            <p:cNvGrpSpPr/>
            <p:nvPr userDrawn="1"/>
          </p:nvGrpSpPr>
          <p:grpSpPr>
            <a:xfrm>
              <a:off x="6934200" y="0"/>
              <a:ext cx="2057400" cy="533400"/>
              <a:chOff x="6934200" y="0"/>
              <a:chExt cx="2057400" cy="53340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6934200" y="0"/>
                <a:ext cx="2057400" cy="53340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 userDrawn="1"/>
            </p:nvSpPr>
            <p:spPr bwMode="auto">
              <a:xfrm>
                <a:off x="6934200" y="0"/>
                <a:ext cx="2057400" cy="7620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8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</a:t>
            </a:r>
            <a:r>
              <a:rPr lang="nl-NL" dirty="0" err="1" smtClean="0"/>
              <a:t>modeltekst</a:t>
            </a:r>
            <a:r>
              <a:rPr lang="nl-NL" dirty="0" smtClean="0"/>
              <a:t>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3CD6898-E30D-40E1-84F9-63ABCAD05172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1" r:id="rId6"/>
    <p:sldLayoutId id="2147483656" r:id="rId7"/>
    <p:sldLayoutId id="2147483657" r:id="rId8"/>
    <p:sldLayoutId id="2147483658" r:id="rId9"/>
    <p:sldLayoutId id="2147483655" r:id="rId10"/>
  </p:sldLayoutIdLst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Elektrisch fietsen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25 </a:t>
            </a:r>
            <a:r>
              <a:rPr lang="nl-NL" dirty="0" smtClean="0"/>
              <a:t>september </a:t>
            </a:r>
            <a:r>
              <a:rPr lang="nl-NL" dirty="0" smtClean="0"/>
              <a:t>2014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</a:t>
            </a:r>
            <a:r>
              <a:rPr lang="en-US" dirty="0" err="1" smtClean="0"/>
              <a:t>mobiliteitsplatform</a:t>
            </a:r>
            <a:r>
              <a:rPr lang="en-US" dirty="0" smtClean="0"/>
              <a:t> </a:t>
            </a:r>
            <a:r>
              <a:rPr lang="en-US" dirty="0" err="1" smtClean="0"/>
              <a:t>Soest</a:t>
            </a:r>
            <a:r>
              <a:rPr lang="en-US" dirty="0" smtClean="0"/>
              <a:t>/</a:t>
            </a:r>
            <a:r>
              <a:rPr lang="en-US" dirty="0" err="1" smtClean="0"/>
              <a:t>Soesterberg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46448"/>
            <a:ext cx="7772400" cy="4114800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/>
          </a:p>
          <a:p>
            <a:r>
              <a:rPr lang="en-US" dirty="0" err="1"/>
              <a:t>Bushalte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nl-NL" dirty="0"/>
              <a:t>Hilton Royal </a:t>
            </a:r>
            <a:r>
              <a:rPr lang="nl-NL" dirty="0" err="1"/>
              <a:t>Parc</a:t>
            </a:r>
            <a:r>
              <a:rPr lang="nl-NL" dirty="0"/>
              <a:t> Soestduinen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OV </a:t>
            </a:r>
            <a:r>
              <a:rPr lang="en-US" dirty="0" err="1" smtClean="0"/>
              <a:t>Fiets</a:t>
            </a:r>
            <a:r>
              <a:rPr lang="en-US" dirty="0" smtClean="0"/>
              <a:t> op de stations </a:t>
            </a:r>
            <a:r>
              <a:rPr lang="en-US" dirty="0" err="1" smtClean="0"/>
              <a:t>Soest-Zuid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Soestdijk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defRPr/>
            </a:pPr>
            <a:r>
              <a:rPr lang="en-US" dirty="0" err="1" smtClean="0"/>
              <a:t>Elektrische</a:t>
            </a:r>
            <a:r>
              <a:rPr lang="en-US" dirty="0" smtClean="0"/>
              <a:t> </a:t>
            </a:r>
            <a:r>
              <a:rPr lang="en-US" dirty="0" err="1" smtClean="0"/>
              <a:t>fietsen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bedrijfsleven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  <p:pic>
        <p:nvPicPr>
          <p:cNvPr id="6146" name="Picture 2" descr="http://www.bikes2go.nl/wp-content/uploads/2014/05/ovfie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502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3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Gebruik</a:t>
            </a:r>
            <a:r>
              <a:rPr lang="en-US" dirty="0" smtClean="0"/>
              <a:t> van de e-bike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28800"/>
            <a:ext cx="4672736" cy="4392488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Bereidheid</a:t>
            </a:r>
            <a:r>
              <a:rPr lang="en-US" dirty="0" smtClean="0"/>
              <a:t> 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fietsen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het </a:t>
            </a:r>
            <a:r>
              <a:rPr lang="en-US" dirty="0" err="1" smtClean="0"/>
              <a:t>werk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err="1" smtClean="0"/>
              <a:t>Gemiddeld</a:t>
            </a:r>
            <a:r>
              <a:rPr lang="en-US" dirty="0" smtClean="0"/>
              <a:t> tot 7,5 km</a:t>
            </a:r>
            <a:endParaRPr lang="en-US" dirty="0"/>
          </a:p>
          <a:p>
            <a:pPr>
              <a:defRPr/>
            </a:pPr>
            <a:r>
              <a:rPr lang="en-US" dirty="0" smtClean="0"/>
              <a:t>E-bike tot 15 km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Ongeveer</a:t>
            </a:r>
            <a:r>
              <a:rPr lang="en-US" dirty="0" smtClean="0"/>
              <a:t> 30% van de </a:t>
            </a:r>
            <a:r>
              <a:rPr lang="en-US" dirty="0" err="1" smtClean="0"/>
              <a:t>Nederlandse</a:t>
            </a:r>
            <a:r>
              <a:rPr lang="en-US" dirty="0" smtClean="0"/>
              <a:t> </a:t>
            </a:r>
            <a:r>
              <a:rPr lang="en-US" dirty="0" err="1" smtClean="0"/>
              <a:t>werknemers</a:t>
            </a:r>
            <a:r>
              <a:rPr lang="en-US" dirty="0" smtClean="0"/>
              <a:t> </a:t>
            </a:r>
            <a:r>
              <a:rPr lang="en-US" dirty="0" err="1" smtClean="0"/>
              <a:t>woont</a:t>
            </a:r>
            <a:r>
              <a:rPr lang="en-US" dirty="0" smtClean="0"/>
              <a:t> op 7,5 tot 15 km van het </a:t>
            </a:r>
            <a:r>
              <a:rPr lang="en-US" dirty="0" err="1" smtClean="0"/>
              <a:t>werk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  <p:pic>
        <p:nvPicPr>
          <p:cNvPr id="5122" name="Picture 2" descr="http://intranet.soest.nl/images%20per%20thema/Actueel/IMG_144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0"/>
          <a:stretch/>
        </p:blipFill>
        <p:spPr bwMode="auto">
          <a:xfrm>
            <a:off x="5212288" y="1628800"/>
            <a:ext cx="312285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7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Gratis e-bikes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personeel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46448"/>
            <a:ext cx="7772400" cy="4114800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/>
          </a:p>
          <a:p>
            <a:pPr>
              <a:buAutoNum type="arabicPeriod"/>
              <a:defRPr/>
            </a:pPr>
            <a:r>
              <a:rPr lang="en-US" dirty="0" err="1" smtClean="0"/>
              <a:t>Meldt</a:t>
            </a:r>
            <a:r>
              <a:rPr lang="en-US" dirty="0" smtClean="0"/>
              <a:t> u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werkgever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U15</a:t>
            </a:r>
            <a:br>
              <a:rPr lang="en-US" dirty="0" smtClean="0"/>
            </a:br>
            <a:endParaRPr lang="en-US" dirty="0" smtClean="0"/>
          </a:p>
          <a:p>
            <a:pPr>
              <a:buAutoNum type="arabicPeriod"/>
              <a:defRPr/>
            </a:pPr>
            <a:r>
              <a:rPr lang="en-US" dirty="0" err="1" smtClean="0"/>
              <a:t>Stuur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30 </a:t>
            </a:r>
            <a:r>
              <a:rPr lang="en-US" dirty="0" err="1" smtClean="0"/>
              <a:t>oktober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e-mail met </a:t>
            </a:r>
            <a:r>
              <a:rPr lang="en-US" dirty="0" err="1" smtClean="0"/>
              <a:t>motivatie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/>
              <a:t> </a:t>
            </a:r>
            <a:r>
              <a:rPr lang="en-US" dirty="0" smtClean="0"/>
              <a:t>e.landman@soest.nl</a:t>
            </a:r>
          </a:p>
          <a:p>
            <a:pPr>
              <a:buAutoNum type="arabicPeriod"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8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68313" y="6524625"/>
            <a:ext cx="719137" cy="217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95936" y="4941913"/>
            <a:ext cx="488221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nl-NL" altLang="nl-NL" sz="1800" kern="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nl-NL" altLang="nl-NL" sz="1800" kern="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nl-NL" altLang="nl-NL" sz="1800" b="1" kern="0" dirty="0" smtClean="0"/>
              <a:t>Erik Landman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nl-NL" altLang="nl-NL" sz="1800" kern="0" dirty="0" smtClean="0"/>
              <a:t>Beleidsmedewerker verkeer &amp; vervoer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nl-NL" altLang="nl-NL" sz="1800" kern="0" dirty="0" smtClean="0"/>
              <a:t>Tel: 035-6093735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nl-NL" altLang="nl-NL" sz="1800" kern="0" dirty="0" smtClean="0"/>
              <a:t>E-mail: e.landman@soest.nl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nl-NL" altLang="nl-NL" sz="1800" kern="0" dirty="0" smtClean="0"/>
              <a:t/>
            </a:r>
            <a:br>
              <a:rPr lang="nl-NL" altLang="nl-NL" sz="1800" kern="0" dirty="0" smtClean="0"/>
            </a:br>
            <a:endParaRPr lang="nl-NL" altLang="nl-NL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131216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8F8F8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BFBF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ge presentati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ge presentati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107</TotalTime>
  <Words>62</Words>
  <Application>Microsoft Office PowerPoint</Application>
  <PresentationFormat>Diavoorstelling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BLANK</vt:lpstr>
      <vt:lpstr>Bitmap Image</vt:lpstr>
      <vt:lpstr>Elektrisch fietsen</vt:lpstr>
      <vt:lpstr>Budget mobiliteitsplatform Soest/Soesterberg</vt:lpstr>
      <vt:lpstr>Gebruik van de e-bike</vt:lpstr>
      <vt:lpstr>Gratis e-bikes voor uw personeel?</vt:lpstr>
      <vt:lpstr>Vragen</vt:lpstr>
    </vt:vector>
  </TitlesOfParts>
  <Company>Regionale ICT Dienst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Infrastructuur Soest-Zuid en Soesterberg</dc:title>
  <dc:creator>Landman, Erik</dc:creator>
  <cp:lastModifiedBy>Landman, Erik</cp:lastModifiedBy>
  <cp:revision>10</cp:revision>
  <cp:lastPrinted>2011-04-14T12:38:47Z</cp:lastPrinted>
  <dcterms:created xsi:type="dcterms:W3CDTF">2014-09-24T15:03:29Z</dcterms:created>
  <dcterms:modified xsi:type="dcterms:W3CDTF">2014-09-25T08:07:25Z</dcterms:modified>
</cp:coreProperties>
</file>