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8" r:id="rId2"/>
    <p:sldId id="285" r:id="rId3"/>
    <p:sldId id="282" r:id="rId4"/>
    <p:sldId id="284" r:id="rId5"/>
    <p:sldId id="280" r:id="rId6"/>
  </p:sldIdLst>
  <p:sldSz cx="9144000" cy="6858000" type="screen4x3"/>
  <p:notesSz cx="6794500" cy="99314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009900"/>
    <a:srgbClr val="FFFFFF"/>
    <a:srgbClr val="FFFFDD"/>
    <a:srgbClr val="FFFFCC"/>
    <a:srgbClr val="CC0000"/>
    <a:srgbClr val="A4FE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26" autoAdjust="0"/>
    <p:restoredTop sz="88545" autoAdjust="0"/>
  </p:normalViewPr>
  <p:slideViewPr>
    <p:cSldViewPr>
      <p:cViewPr varScale="1">
        <p:scale>
          <a:sx n="98" d="100"/>
          <a:sy n="98" d="100"/>
        </p:scale>
        <p:origin x="-39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922" y="-96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vmlDrawing" Target="../drawings/vmlDrawing2.vml"/><Relationship Id="rId1" Type="http://schemas.openxmlformats.org/officeDocument/2006/relationships/theme" Target="../theme/theme3.xml"/><Relationship Id="rId4" Type="http://schemas.openxmlformats.org/officeDocument/2006/relationships/image" Target="../media/image2.png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0077390"/>
              </p:ext>
            </p:extLst>
          </p:nvPr>
        </p:nvGraphicFramePr>
        <p:xfrm>
          <a:off x="153988" y="8710116"/>
          <a:ext cx="1371600" cy="118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Bitmap Image" r:id="rId3" imgW="2085714" imgH="1800476" progId="PBrush">
                  <p:embed/>
                </p:oleObj>
              </mc:Choice>
              <mc:Fallback>
                <p:oleObj name="Bitmap Image" r:id="rId3" imgW="2085714" imgH="1800476" progId="PBrush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8" y="8710116"/>
                        <a:ext cx="1371600" cy="1182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6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17" y="0"/>
            <a:ext cx="2944283" cy="496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717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830"/>
            <a:ext cx="2944283" cy="496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717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17" y="9434830"/>
            <a:ext cx="2944283" cy="496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BDC3A7-32EC-4503-86F5-EB598E5BDBC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7292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vmlDrawing" Target="../drawings/vmlDrawing1.vml"/><Relationship Id="rId1" Type="http://schemas.openxmlformats.org/officeDocument/2006/relationships/theme" Target="../theme/theme2.xml"/><Relationship Id="rId4" Type="http://schemas.openxmlformats.org/officeDocument/2006/relationships/image" Target="../media/image2.png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0977031"/>
              </p:ext>
            </p:extLst>
          </p:nvPr>
        </p:nvGraphicFramePr>
        <p:xfrm>
          <a:off x="153442" y="8607549"/>
          <a:ext cx="1371600" cy="118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Bitmap Image" r:id="rId3" imgW="2085714" imgH="1800476" progId="PBrush">
                  <p:embed/>
                </p:oleObj>
              </mc:Choice>
              <mc:Fallback>
                <p:oleObj name="Bitmap Image" r:id="rId3" imgW="2085714" imgH="1800476" progId="PBrush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442" y="8607549"/>
                        <a:ext cx="1371600" cy="1182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0090A8-6312-44CF-9C1C-AEE026710E18}" type="datetimeFigureOut">
              <a:rPr lang="nl-NL" smtClean="0"/>
              <a:pPr/>
              <a:t>25-9-2014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5C386-283E-4227-9E02-FC2B8D06EF1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3786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5C386-283E-4227-9E02-FC2B8D06EF15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5666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Afbeelding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32" y="5698584"/>
            <a:ext cx="648072" cy="103428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5CBF5-FFB0-4561-87C8-BE91F69C6891}" type="slidenum">
              <a:rPr lang="nl-NL"/>
              <a:pPr/>
              <a:t>‹nr.›</a:t>
            </a:fld>
            <a:endParaRPr lang="nl-NL"/>
          </a:p>
        </p:txBody>
      </p:sp>
      <p:grpSp>
        <p:nvGrpSpPr>
          <p:cNvPr id="8" name="Groep 7"/>
          <p:cNvGrpSpPr/>
          <p:nvPr userDrawn="1"/>
        </p:nvGrpSpPr>
        <p:grpSpPr>
          <a:xfrm>
            <a:off x="6941615" y="-3552"/>
            <a:ext cx="2211856" cy="6876000"/>
            <a:chOff x="6934200" y="0"/>
            <a:chExt cx="2211856" cy="6858000"/>
          </a:xfrm>
        </p:grpSpPr>
        <p:grpSp>
          <p:nvGrpSpPr>
            <p:cNvPr id="9" name="Groep 8"/>
            <p:cNvGrpSpPr/>
            <p:nvPr userDrawn="1"/>
          </p:nvGrpSpPr>
          <p:grpSpPr>
            <a:xfrm>
              <a:off x="8622836" y="0"/>
              <a:ext cx="523220" cy="6858000"/>
              <a:chOff x="8622836" y="0"/>
              <a:chExt cx="523220" cy="6858000"/>
            </a:xfrm>
          </p:grpSpPr>
          <p:sp>
            <p:nvSpPr>
              <p:cNvPr id="13" name="Rectangle 2"/>
              <p:cNvSpPr>
                <a:spLocks noChangeArrowheads="1"/>
              </p:cNvSpPr>
              <p:nvPr/>
            </p:nvSpPr>
            <p:spPr bwMode="auto">
              <a:xfrm>
                <a:off x="8991600" y="0"/>
                <a:ext cx="152400" cy="685800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4" name="Text Box 5"/>
              <p:cNvSpPr txBox="1">
                <a:spLocks noChangeArrowheads="1"/>
              </p:cNvSpPr>
              <p:nvPr/>
            </p:nvSpPr>
            <p:spPr bwMode="auto">
              <a:xfrm rot="5400000">
                <a:off x="6881020" y="2275216"/>
                <a:ext cx="4006851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nl-NL" sz="2800" b="1" dirty="0">
                    <a:solidFill>
                      <a:srgbClr val="006600"/>
                    </a:solidFill>
                    <a:latin typeface="Verdana" pitchFamily="34" charset="0"/>
                  </a:rPr>
                  <a:t>GEMEENTE SOEST</a:t>
                </a:r>
              </a:p>
            </p:txBody>
          </p:sp>
        </p:grpSp>
        <p:grpSp>
          <p:nvGrpSpPr>
            <p:cNvPr id="10" name="Groep 9"/>
            <p:cNvGrpSpPr/>
            <p:nvPr userDrawn="1"/>
          </p:nvGrpSpPr>
          <p:grpSpPr>
            <a:xfrm>
              <a:off x="6934200" y="0"/>
              <a:ext cx="2057400" cy="533400"/>
              <a:chOff x="6934200" y="0"/>
              <a:chExt cx="2057400" cy="533400"/>
            </a:xfrm>
          </p:grpSpPr>
          <p:sp>
            <p:nvSpPr>
              <p:cNvPr id="11" name="AutoShape 3"/>
              <p:cNvSpPr>
                <a:spLocks noChangeArrowheads="1"/>
              </p:cNvSpPr>
              <p:nvPr/>
            </p:nvSpPr>
            <p:spPr bwMode="auto">
              <a:xfrm>
                <a:off x="6934200" y="0"/>
                <a:ext cx="2057400" cy="533400"/>
              </a:xfrm>
              <a:prstGeom prst="doubleWave">
                <a:avLst>
                  <a:gd name="adj1" fmla="val 6500"/>
                  <a:gd name="adj2" fmla="val 0"/>
                </a:avLst>
              </a:prstGeom>
              <a:solidFill>
                <a:srgbClr val="00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2" name="Rectangle 4"/>
              <p:cNvSpPr>
                <a:spLocks noChangeArrowheads="1"/>
              </p:cNvSpPr>
              <p:nvPr userDrawn="1"/>
            </p:nvSpPr>
            <p:spPr bwMode="auto">
              <a:xfrm>
                <a:off x="6934200" y="0"/>
                <a:ext cx="2057400" cy="7620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76525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 +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316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+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2235C-9ADB-4E5D-867A-77A32E2A120E}" type="slidenum">
              <a:rPr lang="nl-NL"/>
              <a:pPr/>
              <a:t>‹nr.›</a:t>
            </a:fld>
            <a:endParaRPr lang="nl-NL"/>
          </a:p>
        </p:txBody>
      </p:sp>
      <p:grpSp>
        <p:nvGrpSpPr>
          <p:cNvPr id="7" name="Groep 6"/>
          <p:cNvGrpSpPr/>
          <p:nvPr userDrawn="1"/>
        </p:nvGrpSpPr>
        <p:grpSpPr>
          <a:xfrm>
            <a:off x="6941615" y="-3552"/>
            <a:ext cx="2211856" cy="6876000"/>
            <a:chOff x="6934200" y="0"/>
            <a:chExt cx="2211856" cy="6858000"/>
          </a:xfrm>
        </p:grpSpPr>
        <p:grpSp>
          <p:nvGrpSpPr>
            <p:cNvPr id="8" name="Groep 7"/>
            <p:cNvGrpSpPr/>
            <p:nvPr userDrawn="1"/>
          </p:nvGrpSpPr>
          <p:grpSpPr>
            <a:xfrm>
              <a:off x="8622836" y="0"/>
              <a:ext cx="523220" cy="6858000"/>
              <a:chOff x="8622836" y="0"/>
              <a:chExt cx="523220" cy="6858000"/>
            </a:xfrm>
          </p:grpSpPr>
          <p:sp>
            <p:nvSpPr>
              <p:cNvPr id="12" name="Rectangle 2"/>
              <p:cNvSpPr>
                <a:spLocks noChangeArrowheads="1"/>
              </p:cNvSpPr>
              <p:nvPr/>
            </p:nvSpPr>
            <p:spPr bwMode="auto">
              <a:xfrm>
                <a:off x="8991600" y="0"/>
                <a:ext cx="152400" cy="685800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3" name="Text Box 5"/>
              <p:cNvSpPr txBox="1">
                <a:spLocks noChangeArrowheads="1"/>
              </p:cNvSpPr>
              <p:nvPr/>
            </p:nvSpPr>
            <p:spPr bwMode="auto">
              <a:xfrm rot="5400000">
                <a:off x="6881020" y="2275216"/>
                <a:ext cx="4006851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nl-NL" sz="2800" b="1" dirty="0">
                    <a:solidFill>
                      <a:srgbClr val="006600"/>
                    </a:solidFill>
                    <a:latin typeface="Verdana" pitchFamily="34" charset="0"/>
                  </a:rPr>
                  <a:t>GEMEENTE SOEST</a:t>
                </a:r>
              </a:p>
            </p:txBody>
          </p:sp>
        </p:grpSp>
        <p:grpSp>
          <p:nvGrpSpPr>
            <p:cNvPr id="9" name="Groep 8"/>
            <p:cNvGrpSpPr/>
            <p:nvPr userDrawn="1"/>
          </p:nvGrpSpPr>
          <p:grpSpPr>
            <a:xfrm>
              <a:off x="6934200" y="0"/>
              <a:ext cx="2057400" cy="533400"/>
              <a:chOff x="6934200" y="0"/>
              <a:chExt cx="2057400" cy="533400"/>
            </a:xfrm>
          </p:grpSpPr>
          <p:sp>
            <p:nvSpPr>
              <p:cNvPr id="10" name="AutoShape 3"/>
              <p:cNvSpPr>
                <a:spLocks noChangeArrowheads="1"/>
              </p:cNvSpPr>
              <p:nvPr/>
            </p:nvSpPr>
            <p:spPr bwMode="auto">
              <a:xfrm>
                <a:off x="6934200" y="0"/>
                <a:ext cx="2057400" cy="533400"/>
              </a:xfrm>
              <a:prstGeom prst="doubleWave">
                <a:avLst>
                  <a:gd name="adj1" fmla="val 6500"/>
                  <a:gd name="adj2" fmla="val 0"/>
                </a:avLst>
              </a:prstGeom>
              <a:solidFill>
                <a:srgbClr val="00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" name="Rectangle 4"/>
              <p:cNvSpPr>
                <a:spLocks noChangeArrowheads="1"/>
              </p:cNvSpPr>
              <p:nvPr userDrawn="1"/>
            </p:nvSpPr>
            <p:spPr bwMode="auto">
              <a:xfrm>
                <a:off x="6934200" y="0"/>
                <a:ext cx="2057400" cy="7620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68488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el + 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F2184-36D3-4A72-8BC7-399A9B13ECAA}" type="slidenum">
              <a:rPr lang="nl-NL"/>
              <a:pPr/>
              <a:t>‹nr.›</a:t>
            </a:fld>
            <a:endParaRPr lang="nl-NL"/>
          </a:p>
        </p:txBody>
      </p:sp>
      <p:grpSp>
        <p:nvGrpSpPr>
          <p:cNvPr id="8" name="Groep 7"/>
          <p:cNvGrpSpPr/>
          <p:nvPr userDrawn="1"/>
        </p:nvGrpSpPr>
        <p:grpSpPr>
          <a:xfrm>
            <a:off x="6941615" y="-3552"/>
            <a:ext cx="2211856" cy="6876000"/>
            <a:chOff x="6934200" y="0"/>
            <a:chExt cx="2211856" cy="6858000"/>
          </a:xfrm>
        </p:grpSpPr>
        <p:grpSp>
          <p:nvGrpSpPr>
            <p:cNvPr id="9" name="Groep 8"/>
            <p:cNvGrpSpPr/>
            <p:nvPr userDrawn="1"/>
          </p:nvGrpSpPr>
          <p:grpSpPr>
            <a:xfrm>
              <a:off x="8622836" y="0"/>
              <a:ext cx="523220" cy="6858000"/>
              <a:chOff x="8622836" y="0"/>
              <a:chExt cx="523220" cy="6858000"/>
            </a:xfrm>
          </p:grpSpPr>
          <p:sp>
            <p:nvSpPr>
              <p:cNvPr id="13" name="Rectangle 2"/>
              <p:cNvSpPr>
                <a:spLocks noChangeArrowheads="1"/>
              </p:cNvSpPr>
              <p:nvPr/>
            </p:nvSpPr>
            <p:spPr bwMode="auto">
              <a:xfrm>
                <a:off x="8991600" y="0"/>
                <a:ext cx="152400" cy="685800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4" name="Text Box 5"/>
              <p:cNvSpPr txBox="1">
                <a:spLocks noChangeArrowheads="1"/>
              </p:cNvSpPr>
              <p:nvPr/>
            </p:nvSpPr>
            <p:spPr bwMode="auto">
              <a:xfrm rot="5400000">
                <a:off x="6881020" y="2275216"/>
                <a:ext cx="4006851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nl-NL" sz="2800" b="1" dirty="0">
                    <a:solidFill>
                      <a:srgbClr val="006600"/>
                    </a:solidFill>
                    <a:latin typeface="Verdana" pitchFamily="34" charset="0"/>
                  </a:rPr>
                  <a:t>GEMEENTE SOEST</a:t>
                </a:r>
              </a:p>
            </p:txBody>
          </p:sp>
        </p:grpSp>
        <p:grpSp>
          <p:nvGrpSpPr>
            <p:cNvPr id="10" name="Groep 9"/>
            <p:cNvGrpSpPr/>
            <p:nvPr userDrawn="1"/>
          </p:nvGrpSpPr>
          <p:grpSpPr>
            <a:xfrm>
              <a:off x="6934200" y="0"/>
              <a:ext cx="2057400" cy="533400"/>
              <a:chOff x="6934200" y="0"/>
              <a:chExt cx="2057400" cy="533400"/>
            </a:xfrm>
          </p:grpSpPr>
          <p:sp>
            <p:nvSpPr>
              <p:cNvPr id="11" name="AutoShape 3"/>
              <p:cNvSpPr>
                <a:spLocks noChangeArrowheads="1"/>
              </p:cNvSpPr>
              <p:nvPr/>
            </p:nvSpPr>
            <p:spPr bwMode="auto">
              <a:xfrm>
                <a:off x="6934200" y="0"/>
                <a:ext cx="2057400" cy="533400"/>
              </a:xfrm>
              <a:prstGeom prst="doubleWave">
                <a:avLst>
                  <a:gd name="adj1" fmla="val 6500"/>
                  <a:gd name="adj2" fmla="val 0"/>
                </a:avLst>
              </a:prstGeom>
              <a:solidFill>
                <a:srgbClr val="00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2" name="Rectangle 4"/>
              <p:cNvSpPr>
                <a:spLocks noChangeArrowheads="1"/>
              </p:cNvSpPr>
              <p:nvPr userDrawn="1"/>
            </p:nvSpPr>
            <p:spPr bwMode="auto">
              <a:xfrm>
                <a:off x="6934200" y="0"/>
                <a:ext cx="2057400" cy="7620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62347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itel + 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1" y="1535114"/>
            <a:ext cx="4040188" cy="639763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30" y="1535114"/>
            <a:ext cx="4041775" cy="639763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B3346-8289-48B0-8A3D-AD9FC1E40A1B}" type="slidenum">
              <a:rPr lang="nl-NL"/>
              <a:pPr/>
              <a:t>‹nr.›</a:t>
            </a:fld>
            <a:endParaRPr lang="nl-NL"/>
          </a:p>
        </p:txBody>
      </p:sp>
      <p:grpSp>
        <p:nvGrpSpPr>
          <p:cNvPr id="10" name="Groep 9"/>
          <p:cNvGrpSpPr/>
          <p:nvPr userDrawn="1"/>
        </p:nvGrpSpPr>
        <p:grpSpPr>
          <a:xfrm>
            <a:off x="6941615" y="-3552"/>
            <a:ext cx="2211856" cy="6876000"/>
            <a:chOff x="6934200" y="0"/>
            <a:chExt cx="2211856" cy="6858000"/>
          </a:xfrm>
        </p:grpSpPr>
        <p:grpSp>
          <p:nvGrpSpPr>
            <p:cNvPr id="11" name="Groep 10"/>
            <p:cNvGrpSpPr/>
            <p:nvPr userDrawn="1"/>
          </p:nvGrpSpPr>
          <p:grpSpPr>
            <a:xfrm>
              <a:off x="8622836" y="0"/>
              <a:ext cx="523220" cy="6858000"/>
              <a:chOff x="8622836" y="0"/>
              <a:chExt cx="523220" cy="6858000"/>
            </a:xfrm>
          </p:grpSpPr>
          <p:sp>
            <p:nvSpPr>
              <p:cNvPr id="15" name="Rectangle 2"/>
              <p:cNvSpPr>
                <a:spLocks noChangeArrowheads="1"/>
              </p:cNvSpPr>
              <p:nvPr/>
            </p:nvSpPr>
            <p:spPr bwMode="auto">
              <a:xfrm>
                <a:off x="8991600" y="0"/>
                <a:ext cx="152400" cy="685800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6" name="Text Box 5"/>
              <p:cNvSpPr txBox="1">
                <a:spLocks noChangeArrowheads="1"/>
              </p:cNvSpPr>
              <p:nvPr/>
            </p:nvSpPr>
            <p:spPr bwMode="auto">
              <a:xfrm rot="5400000">
                <a:off x="6881020" y="2275216"/>
                <a:ext cx="4006851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nl-NL" sz="2800" b="1" dirty="0">
                    <a:solidFill>
                      <a:srgbClr val="006600"/>
                    </a:solidFill>
                    <a:latin typeface="Verdana" pitchFamily="34" charset="0"/>
                  </a:rPr>
                  <a:t>GEMEENTE SOEST</a:t>
                </a:r>
              </a:p>
            </p:txBody>
          </p:sp>
        </p:grpSp>
        <p:grpSp>
          <p:nvGrpSpPr>
            <p:cNvPr id="12" name="Groep 11"/>
            <p:cNvGrpSpPr/>
            <p:nvPr userDrawn="1"/>
          </p:nvGrpSpPr>
          <p:grpSpPr>
            <a:xfrm>
              <a:off x="6934200" y="0"/>
              <a:ext cx="2057400" cy="533400"/>
              <a:chOff x="6934200" y="0"/>
              <a:chExt cx="2057400" cy="533400"/>
            </a:xfrm>
          </p:grpSpPr>
          <p:sp>
            <p:nvSpPr>
              <p:cNvPr id="13" name="AutoShape 3"/>
              <p:cNvSpPr>
                <a:spLocks noChangeArrowheads="1"/>
              </p:cNvSpPr>
              <p:nvPr/>
            </p:nvSpPr>
            <p:spPr bwMode="auto">
              <a:xfrm>
                <a:off x="6934200" y="0"/>
                <a:ext cx="2057400" cy="533400"/>
              </a:xfrm>
              <a:prstGeom prst="doubleWave">
                <a:avLst>
                  <a:gd name="adj1" fmla="val 6500"/>
                  <a:gd name="adj2" fmla="val 0"/>
                </a:avLst>
              </a:prstGeom>
              <a:solidFill>
                <a:srgbClr val="00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4" name="Rectangle 4"/>
              <p:cNvSpPr>
                <a:spLocks noChangeArrowheads="1"/>
              </p:cNvSpPr>
              <p:nvPr userDrawn="1"/>
            </p:nvSpPr>
            <p:spPr bwMode="auto">
              <a:xfrm>
                <a:off x="6934200" y="0"/>
                <a:ext cx="2057400" cy="7620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42660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4E4378-D12D-4D08-B14A-0456CA218406}" type="slidenum">
              <a:rPr lang="nl-NL"/>
              <a:pPr/>
              <a:t>‹nr.›</a:t>
            </a:fld>
            <a:endParaRPr lang="nl-NL"/>
          </a:p>
        </p:txBody>
      </p:sp>
      <p:grpSp>
        <p:nvGrpSpPr>
          <p:cNvPr id="6" name="Groep 5"/>
          <p:cNvGrpSpPr/>
          <p:nvPr userDrawn="1"/>
        </p:nvGrpSpPr>
        <p:grpSpPr>
          <a:xfrm>
            <a:off x="6941615" y="-3552"/>
            <a:ext cx="2211856" cy="6876000"/>
            <a:chOff x="6934200" y="0"/>
            <a:chExt cx="2211856" cy="6858000"/>
          </a:xfrm>
        </p:grpSpPr>
        <p:grpSp>
          <p:nvGrpSpPr>
            <p:cNvPr id="7" name="Groep 6"/>
            <p:cNvGrpSpPr/>
            <p:nvPr userDrawn="1"/>
          </p:nvGrpSpPr>
          <p:grpSpPr>
            <a:xfrm>
              <a:off x="8622836" y="0"/>
              <a:ext cx="523220" cy="6858000"/>
              <a:chOff x="8622836" y="0"/>
              <a:chExt cx="523220" cy="6858000"/>
            </a:xfrm>
          </p:grpSpPr>
          <p:sp>
            <p:nvSpPr>
              <p:cNvPr id="11" name="Rectangle 2"/>
              <p:cNvSpPr>
                <a:spLocks noChangeArrowheads="1"/>
              </p:cNvSpPr>
              <p:nvPr/>
            </p:nvSpPr>
            <p:spPr bwMode="auto">
              <a:xfrm>
                <a:off x="8991600" y="0"/>
                <a:ext cx="152400" cy="685800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2" name="Text Box 5"/>
              <p:cNvSpPr txBox="1">
                <a:spLocks noChangeArrowheads="1"/>
              </p:cNvSpPr>
              <p:nvPr/>
            </p:nvSpPr>
            <p:spPr bwMode="auto">
              <a:xfrm rot="5400000">
                <a:off x="6881020" y="2275216"/>
                <a:ext cx="4006851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nl-NL" sz="2800" b="1" dirty="0">
                    <a:solidFill>
                      <a:srgbClr val="006600"/>
                    </a:solidFill>
                    <a:latin typeface="Verdana" pitchFamily="34" charset="0"/>
                  </a:rPr>
                  <a:t>GEMEENTE SOEST</a:t>
                </a:r>
              </a:p>
            </p:txBody>
          </p:sp>
        </p:grpSp>
        <p:grpSp>
          <p:nvGrpSpPr>
            <p:cNvPr id="8" name="Groep 7"/>
            <p:cNvGrpSpPr/>
            <p:nvPr userDrawn="1"/>
          </p:nvGrpSpPr>
          <p:grpSpPr>
            <a:xfrm>
              <a:off x="6934200" y="0"/>
              <a:ext cx="2057400" cy="533400"/>
              <a:chOff x="6934200" y="0"/>
              <a:chExt cx="2057400" cy="533400"/>
            </a:xfrm>
          </p:grpSpPr>
          <p:sp>
            <p:nvSpPr>
              <p:cNvPr id="9" name="AutoShape 3"/>
              <p:cNvSpPr>
                <a:spLocks noChangeArrowheads="1"/>
              </p:cNvSpPr>
              <p:nvPr/>
            </p:nvSpPr>
            <p:spPr bwMode="auto">
              <a:xfrm>
                <a:off x="6934200" y="0"/>
                <a:ext cx="2057400" cy="533400"/>
              </a:xfrm>
              <a:prstGeom prst="doubleWave">
                <a:avLst>
                  <a:gd name="adj1" fmla="val 6500"/>
                  <a:gd name="adj2" fmla="val 0"/>
                </a:avLst>
              </a:prstGeom>
              <a:solidFill>
                <a:srgbClr val="00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0" name="Rectangle 4"/>
              <p:cNvSpPr>
                <a:spLocks noChangeArrowheads="1"/>
              </p:cNvSpPr>
              <p:nvPr userDrawn="1"/>
            </p:nvSpPr>
            <p:spPr bwMode="auto">
              <a:xfrm>
                <a:off x="6934200" y="0"/>
                <a:ext cx="2057400" cy="7620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72815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pec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6"/>
          </a:xfrm>
        </p:spPr>
        <p:txBody>
          <a:bodyPr anchor="t"/>
          <a:lstStyle>
            <a:lvl1pPr algn="l">
              <a:defRPr sz="1900" b="1" cap="all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19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5101A-BEAB-4B75-B143-118A494C2D04}" type="slidenum">
              <a:rPr lang="nl-NL"/>
              <a:pPr/>
              <a:t>‹nr.›</a:t>
            </a:fld>
            <a:endParaRPr lang="nl-NL"/>
          </a:p>
        </p:txBody>
      </p:sp>
      <p:grpSp>
        <p:nvGrpSpPr>
          <p:cNvPr id="7" name="Groep 6"/>
          <p:cNvGrpSpPr/>
          <p:nvPr userDrawn="1"/>
        </p:nvGrpSpPr>
        <p:grpSpPr>
          <a:xfrm>
            <a:off x="6941615" y="-3552"/>
            <a:ext cx="2211856" cy="6876000"/>
            <a:chOff x="6934200" y="0"/>
            <a:chExt cx="2211856" cy="6858000"/>
          </a:xfrm>
        </p:grpSpPr>
        <p:grpSp>
          <p:nvGrpSpPr>
            <p:cNvPr id="8" name="Groep 7"/>
            <p:cNvGrpSpPr/>
            <p:nvPr userDrawn="1"/>
          </p:nvGrpSpPr>
          <p:grpSpPr>
            <a:xfrm>
              <a:off x="8622836" y="0"/>
              <a:ext cx="523220" cy="6858000"/>
              <a:chOff x="8622836" y="0"/>
              <a:chExt cx="523220" cy="6858000"/>
            </a:xfrm>
          </p:grpSpPr>
          <p:sp>
            <p:nvSpPr>
              <p:cNvPr id="12" name="Rectangle 2"/>
              <p:cNvSpPr>
                <a:spLocks noChangeArrowheads="1"/>
              </p:cNvSpPr>
              <p:nvPr/>
            </p:nvSpPr>
            <p:spPr bwMode="auto">
              <a:xfrm>
                <a:off x="8991600" y="0"/>
                <a:ext cx="152400" cy="685800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3" name="Text Box 5"/>
              <p:cNvSpPr txBox="1">
                <a:spLocks noChangeArrowheads="1"/>
              </p:cNvSpPr>
              <p:nvPr/>
            </p:nvSpPr>
            <p:spPr bwMode="auto">
              <a:xfrm rot="5400000">
                <a:off x="6881020" y="2275216"/>
                <a:ext cx="4006851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nl-NL" sz="2800" b="1" dirty="0">
                    <a:solidFill>
                      <a:srgbClr val="006600"/>
                    </a:solidFill>
                    <a:latin typeface="Verdana" pitchFamily="34" charset="0"/>
                  </a:rPr>
                  <a:t>GEMEENTE SOEST</a:t>
                </a:r>
              </a:p>
            </p:txBody>
          </p:sp>
        </p:grpSp>
        <p:grpSp>
          <p:nvGrpSpPr>
            <p:cNvPr id="9" name="Groep 8"/>
            <p:cNvGrpSpPr/>
            <p:nvPr userDrawn="1"/>
          </p:nvGrpSpPr>
          <p:grpSpPr>
            <a:xfrm>
              <a:off x="6934200" y="0"/>
              <a:ext cx="2057400" cy="533400"/>
              <a:chOff x="6934200" y="0"/>
              <a:chExt cx="2057400" cy="533400"/>
            </a:xfrm>
          </p:grpSpPr>
          <p:sp>
            <p:nvSpPr>
              <p:cNvPr id="10" name="AutoShape 3"/>
              <p:cNvSpPr>
                <a:spLocks noChangeArrowheads="1"/>
              </p:cNvSpPr>
              <p:nvPr/>
            </p:nvSpPr>
            <p:spPr bwMode="auto">
              <a:xfrm>
                <a:off x="6934200" y="0"/>
                <a:ext cx="2057400" cy="533400"/>
              </a:xfrm>
              <a:prstGeom prst="doubleWave">
                <a:avLst>
                  <a:gd name="adj1" fmla="val 6500"/>
                  <a:gd name="adj2" fmla="val 0"/>
                </a:avLst>
              </a:prstGeom>
              <a:solidFill>
                <a:srgbClr val="00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" name="Rectangle 4"/>
              <p:cNvSpPr>
                <a:spLocks noChangeArrowheads="1"/>
              </p:cNvSpPr>
              <p:nvPr userDrawn="1"/>
            </p:nvSpPr>
            <p:spPr bwMode="auto">
              <a:xfrm>
                <a:off x="6934200" y="0"/>
                <a:ext cx="2057400" cy="7620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5938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5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751458-7F63-4D06-8969-069707BD5B66}" type="slidenum">
              <a:rPr lang="nl-NL"/>
              <a:pPr/>
              <a:t>‹nr.›</a:t>
            </a:fld>
            <a:endParaRPr lang="nl-NL"/>
          </a:p>
        </p:txBody>
      </p:sp>
      <p:grpSp>
        <p:nvGrpSpPr>
          <p:cNvPr id="8" name="Groep 7"/>
          <p:cNvGrpSpPr/>
          <p:nvPr userDrawn="1"/>
        </p:nvGrpSpPr>
        <p:grpSpPr>
          <a:xfrm>
            <a:off x="6941615" y="-3552"/>
            <a:ext cx="2211856" cy="6876000"/>
            <a:chOff x="6934200" y="0"/>
            <a:chExt cx="2211856" cy="6858000"/>
          </a:xfrm>
        </p:grpSpPr>
        <p:grpSp>
          <p:nvGrpSpPr>
            <p:cNvPr id="9" name="Groep 8"/>
            <p:cNvGrpSpPr/>
            <p:nvPr userDrawn="1"/>
          </p:nvGrpSpPr>
          <p:grpSpPr>
            <a:xfrm>
              <a:off x="8622836" y="0"/>
              <a:ext cx="523220" cy="6858000"/>
              <a:chOff x="8622836" y="0"/>
              <a:chExt cx="523220" cy="6858000"/>
            </a:xfrm>
          </p:grpSpPr>
          <p:sp>
            <p:nvSpPr>
              <p:cNvPr id="13" name="Rectangle 2"/>
              <p:cNvSpPr>
                <a:spLocks noChangeArrowheads="1"/>
              </p:cNvSpPr>
              <p:nvPr/>
            </p:nvSpPr>
            <p:spPr bwMode="auto">
              <a:xfrm>
                <a:off x="8991600" y="0"/>
                <a:ext cx="152400" cy="685800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4" name="Text Box 5"/>
              <p:cNvSpPr txBox="1">
                <a:spLocks noChangeArrowheads="1"/>
              </p:cNvSpPr>
              <p:nvPr/>
            </p:nvSpPr>
            <p:spPr bwMode="auto">
              <a:xfrm rot="5400000">
                <a:off x="6881020" y="2275216"/>
                <a:ext cx="4006851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nl-NL" sz="2800" b="1" dirty="0">
                    <a:solidFill>
                      <a:srgbClr val="006600"/>
                    </a:solidFill>
                    <a:latin typeface="Verdana" pitchFamily="34" charset="0"/>
                  </a:rPr>
                  <a:t>GEMEENTE SOEST</a:t>
                </a:r>
              </a:p>
            </p:txBody>
          </p:sp>
        </p:grpSp>
        <p:grpSp>
          <p:nvGrpSpPr>
            <p:cNvPr id="10" name="Groep 9"/>
            <p:cNvGrpSpPr/>
            <p:nvPr userDrawn="1"/>
          </p:nvGrpSpPr>
          <p:grpSpPr>
            <a:xfrm>
              <a:off x="6934200" y="0"/>
              <a:ext cx="2057400" cy="533400"/>
              <a:chOff x="6934200" y="0"/>
              <a:chExt cx="2057400" cy="533400"/>
            </a:xfrm>
          </p:grpSpPr>
          <p:sp>
            <p:nvSpPr>
              <p:cNvPr id="11" name="AutoShape 3"/>
              <p:cNvSpPr>
                <a:spLocks noChangeArrowheads="1"/>
              </p:cNvSpPr>
              <p:nvPr/>
            </p:nvSpPr>
            <p:spPr bwMode="auto">
              <a:xfrm>
                <a:off x="6934200" y="0"/>
                <a:ext cx="2057400" cy="533400"/>
              </a:xfrm>
              <a:prstGeom prst="doubleWave">
                <a:avLst>
                  <a:gd name="adj1" fmla="val 6500"/>
                  <a:gd name="adj2" fmla="val 0"/>
                </a:avLst>
              </a:prstGeom>
              <a:solidFill>
                <a:srgbClr val="00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2" name="Rectangle 4"/>
              <p:cNvSpPr>
                <a:spLocks noChangeArrowheads="1"/>
              </p:cNvSpPr>
              <p:nvPr userDrawn="1"/>
            </p:nvSpPr>
            <p:spPr bwMode="auto">
              <a:xfrm>
                <a:off x="6934200" y="0"/>
                <a:ext cx="2057400" cy="7620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1902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4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19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F8C368-0457-47C6-9AC5-2B598C24BE41}" type="slidenum">
              <a:rPr lang="nl-NL"/>
              <a:pPr/>
              <a:t>‹nr.›</a:t>
            </a:fld>
            <a:endParaRPr lang="nl-NL"/>
          </a:p>
        </p:txBody>
      </p:sp>
      <p:grpSp>
        <p:nvGrpSpPr>
          <p:cNvPr id="8" name="Groep 7"/>
          <p:cNvGrpSpPr/>
          <p:nvPr userDrawn="1"/>
        </p:nvGrpSpPr>
        <p:grpSpPr>
          <a:xfrm>
            <a:off x="6941615" y="-3552"/>
            <a:ext cx="2211856" cy="6876000"/>
            <a:chOff x="6934200" y="0"/>
            <a:chExt cx="2211856" cy="6858000"/>
          </a:xfrm>
        </p:grpSpPr>
        <p:grpSp>
          <p:nvGrpSpPr>
            <p:cNvPr id="9" name="Groep 8"/>
            <p:cNvGrpSpPr/>
            <p:nvPr userDrawn="1"/>
          </p:nvGrpSpPr>
          <p:grpSpPr>
            <a:xfrm>
              <a:off x="8622836" y="0"/>
              <a:ext cx="523220" cy="6858000"/>
              <a:chOff x="8622836" y="0"/>
              <a:chExt cx="523220" cy="6858000"/>
            </a:xfrm>
          </p:grpSpPr>
          <p:sp>
            <p:nvSpPr>
              <p:cNvPr id="13" name="Rectangle 2"/>
              <p:cNvSpPr>
                <a:spLocks noChangeArrowheads="1"/>
              </p:cNvSpPr>
              <p:nvPr/>
            </p:nvSpPr>
            <p:spPr bwMode="auto">
              <a:xfrm>
                <a:off x="8991600" y="0"/>
                <a:ext cx="152400" cy="685800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4" name="Text Box 5"/>
              <p:cNvSpPr txBox="1">
                <a:spLocks noChangeArrowheads="1"/>
              </p:cNvSpPr>
              <p:nvPr/>
            </p:nvSpPr>
            <p:spPr bwMode="auto">
              <a:xfrm rot="5400000">
                <a:off x="6881020" y="2275216"/>
                <a:ext cx="4006851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nl-NL" sz="2800" b="1" dirty="0">
                    <a:solidFill>
                      <a:srgbClr val="006600"/>
                    </a:solidFill>
                    <a:latin typeface="Verdana" pitchFamily="34" charset="0"/>
                  </a:rPr>
                  <a:t>GEMEENTE SOEST</a:t>
                </a:r>
              </a:p>
            </p:txBody>
          </p:sp>
        </p:grpSp>
        <p:grpSp>
          <p:nvGrpSpPr>
            <p:cNvPr id="10" name="Groep 9"/>
            <p:cNvGrpSpPr/>
            <p:nvPr userDrawn="1"/>
          </p:nvGrpSpPr>
          <p:grpSpPr>
            <a:xfrm>
              <a:off x="6934200" y="0"/>
              <a:ext cx="2057400" cy="533400"/>
              <a:chOff x="6934200" y="0"/>
              <a:chExt cx="2057400" cy="533400"/>
            </a:xfrm>
          </p:grpSpPr>
          <p:sp>
            <p:nvSpPr>
              <p:cNvPr id="11" name="AutoShape 3"/>
              <p:cNvSpPr>
                <a:spLocks noChangeArrowheads="1"/>
              </p:cNvSpPr>
              <p:nvPr/>
            </p:nvSpPr>
            <p:spPr bwMode="auto">
              <a:xfrm>
                <a:off x="6934200" y="0"/>
                <a:ext cx="2057400" cy="533400"/>
              </a:xfrm>
              <a:prstGeom prst="doubleWave">
                <a:avLst>
                  <a:gd name="adj1" fmla="val 6500"/>
                  <a:gd name="adj2" fmla="val 0"/>
                </a:avLst>
              </a:prstGeom>
              <a:solidFill>
                <a:srgbClr val="00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2" name="Rectangle 4"/>
              <p:cNvSpPr>
                <a:spLocks noChangeArrowheads="1"/>
              </p:cNvSpPr>
              <p:nvPr userDrawn="1"/>
            </p:nvSpPr>
            <p:spPr bwMode="auto">
              <a:xfrm>
                <a:off x="6934200" y="0"/>
                <a:ext cx="2057400" cy="7620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46758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+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234AD8-1B4C-4D6F-BFC3-BCAC2C9F2605}" type="slidenum">
              <a:rPr lang="nl-NL"/>
              <a:pPr/>
              <a:t>‹nr.›</a:t>
            </a:fld>
            <a:endParaRPr lang="nl-NL"/>
          </a:p>
        </p:txBody>
      </p:sp>
      <p:grpSp>
        <p:nvGrpSpPr>
          <p:cNvPr id="7" name="Groep 6"/>
          <p:cNvGrpSpPr/>
          <p:nvPr userDrawn="1"/>
        </p:nvGrpSpPr>
        <p:grpSpPr>
          <a:xfrm>
            <a:off x="6941615" y="-3552"/>
            <a:ext cx="2211856" cy="6876000"/>
            <a:chOff x="6934200" y="0"/>
            <a:chExt cx="2211856" cy="6858000"/>
          </a:xfrm>
        </p:grpSpPr>
        <p:grpSp>
          <p:nvGrpSpPr>
            <p:cNvPr id="8" name="Groep 7"/>
            <p:cNvGrpSpPr/>
            <p:nvPr userDrawn="1"/>
          </p:nvGrpSpPr>
          <p:grpSpPr>
            <a:xfrm>
              <a:off x="8622836" y="0"/>
              <a:ext cx="523220" cy="6858000"/>
              <a:chOff x="8622836" y="0"/>
              <a:chExt cx="523220" cy="6858000"/>
            </a:xfrm>
          </p:grpSpPr>
          <p:sp>
            <p:nvSpPr>
              <p:cNvPr id="12" name="Rectangle 2"/>
              <p:cNvSpPr>
                <a:spLocks noChangeArrowheads="1"/>
              </p:cNvSpPr>
              <p:nvPr/>
            </p:nvSpPr>
            <p:spPr bwMode="auto">
              <a:xfrm>
                <a:off x="8991600" y="0"/>
                <a:ext cx="152400" cy="685800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3" name="Text Box 5"/>
              <p:cNvSpPr txBox="1">
                <a:spLocks noChangeArrowheads="1"/>
              </p:cNvSpPr>
              <p:nvPr/>
            </p:nvSpPr>
            <p:spPr bwMode="auto">
              <a:xfrm rot="5400000">
                <a:off x="6881020" y="2275216"/>
                <a:ext cx="4006851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nl-NL" sz="2800" b="1" dirty="0">
                    <a:solidFill>
                      <a:srgbClr val="006600"/>
                    </a:solidFill>
                    <a:latin typeface="Verdana" pitchFamily="34" charset="0"/>
                  </a:rPr>
                  <a:t>GEMEENTE SOEST</a:t>
                </a:r>
              </a:p>
            </p:txBody>
          </p:sp>
        </p:grpSp>
        <p:grpSp>
          <p:nvGrpSpPr>
            <p:cNvPr id="9" name="Groep 8"/>
            <p:cNvGrpSpPr/>
            <p:nvPr userDrawn="1"/>
          </p:nvGrpSpPr>
          <p:grpSpPr>
            <a:xfrm>
              <a:off x="6934200" y="0"/>
              <a:ext cx="2057400" cy="533400"/>
              <a:chOff x="6934200" y="0"/>
              <a:chExt cx="2057400" cy="533400"/>
            </a:xfrm>
          </p:grpSpPr>
          <p:sp>
            <p:nvSpPr>
              <p:cNvPr id="10" name="AutoShape 3"/>
              <p:cNvSpPr>
                <a:spLocks noChangeArrowheads="1"/>
              </p:cNvSpPr>
              <p:nvPr/>
            </p:nvSpPr>
            <p:spPr bwMode="auto">
              <a:xfrm>
                <a:off x="6934200" y="0"/>
                <a:ext cx="2057400" cy="533400"/>
              </a:xfrm>
              <a:prstGeom prst="doubleWave">
                <a:avLst>
                  <a:gd name="adj1" fmla="val 6500"/>
                  <a:gd name="adj2" fmla="val 0"/>
                </a:avLst>
              </a:prstGeom>
              <a:solidFill>
                <a:srgbClr val="00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11" name="Rectangle 4"/>
              <p:cNvSpPr>
                <a:spLocks noChangeArrowheads="1"/>
              </p:cNvSpPr>
              <p:nvPr userDrawn="1"/>
            </p:nvSpPr>
            <p:spPr bwMode="auto">
              <a:xfrm>
                <a:off x="6934200" y="0"/>
                <a:ext cx="2057400" cy="7620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5858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de opmaakprofielen van de </a:t>
            </a:r>
            <a:r>
              <a:rPr lang="nl-NL" dirty="0" err="1" smtClean="0"/>
              <a:t>modeltekst</a:t>
            </a:r>
            <a:r>
              <a:rPr lang="nl-NL" dirty="0" smtClean="0"/>
              <a:t>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13CD6898-E30D-40E1-84F9-63ABCAD05172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1" r:id="rId6"/>
    <p:sldLayoutId id="2147483656" r:id="rId7"/>
    <p:sldLayoutId id="2147483657" r:id="rId8"/>
    <p:sldLayoutId id="2147483658" r:id="rId9"/>
    <p:sldLayoutId id="2147483655" r:id="rId10"/>
  </p:sldLayoutIdLst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Elektrisch fietsen</a:t>
            </a:r>
            <a:endParaRPr lang="nl-NL" dirty="0"/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25 </a:t>
            </a:r>
            <a:r>
              <a:rPr lang="nl-NL" dirty="0" smtClean="0"/>
              <a:t>september </a:t>
            </a:r>
            <a:r>
              <a:rPr lang="nl-NL" dirty="0" smtClean="0"/>
              <a:t>2014</a:t>
            </a:r>
            <a:endParaRPr lang="nl-N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</a:t>
            </a:r>
            <a:r>
              <a:rPr lang="en-US" dirty="0" err="1" smtClean="0"/>
              <a:t>mobiliteitsplatform</a:t>
            </a:r>
            <a:r>
              <a:rPr lang="en-US" dirty="0" smtClean="0"/>
              <a:t> </a:t>
            </a:r>
            <a:r>
              <a:rPr lang="en-US" dirty="0" err="1" smtClean="0"/>
              <a:t>Soest</a:t>
            </a:r>
            <a:r>
              <a:rPr lang="en-US" dirty="0" smtClean="0"/>
              <a:t>/</a:t>
            </a:r>
            <a:r>
              <a:rPr lang="en-US" dirty="0" err="1" smtClean="0"/>
              <a:t>Soesterberg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546448"/>
            <a:ext cx="7772400" cy="4114800"/>
          </a:xfrm>
        </p:spPr>
        <p:txBody>
          <a:bodyPr/>
          <a:lstStyle/>
          <a:p>
            <a:pPr marL="0" indent="0">
              <a:buNone/>
              <a:defRPr/>
            </a:pPr>
            <a:endParaRPr lang="en-US" dirty="0" smtClean="0"/>
          </a:p>
          <a:p>
            <a:r>
              <a:rPr lang="en-US" dirty="0" err="1"/>
              <a:t>Bushalte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nl-NL" dirty="0"/>
              <a:t>Hilton Royal </a:t>
            </a:r>
            <a:r>
              <a:rPr lang="nl-NL" dirty="0" err="1"/>
              <a:t>Parc</a:t>
            </a:r>
            <a:r>
              <a:rPr lang="nl-NL" dirty="0"/>
              <a:t> Soestduinen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OV </a:t>
            </a:r>
            <a:r>
              <a:rPr lang="en-US" dirty="0" err="1" smtClean="0"/>
              <a:t>Fiets</a:t>
            </a:r>
            <a:r>
              <a:rPr lang="en-US" dirty="0" smtClean="0"/>
              <a:t> op de stations </a:t>
            </a:r>
            <a:r>
              <a:rPr lang="en-US" dirty="0" err="1" smtClean="0"/>
              <a:t>Soest-Zuid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Soestdijk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pPr>
              <a:defRPr/>
            </a:pPr>
            <a:r>
              <a:rPr lang="en-US" dirty="0" err="1" smtClean="0"/>
              <a:t>Elektrische</a:t>
            </a:r>
            <a:r>
              <a:rPr lang="en-US" dirty="0" smtClean="0"/>
              <a:t> </a:t>
            </a:r>
            <a:r>
              <a:rPr lang="en-US" dirty="0" err="1" smtClean="0"/>
              <a:t>fietsen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bedrijfsleven</a:t>
            </a: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</p:txBody>
      </p:sp>
      <p:pic>
        <p:nvPicPr>
          <p:cNvPr id="6146" name="Picture 2" descr="http://www.bikes2go.nl/wp-content/uploads/2014/05/ovfiet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645024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5341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Gebruik</a:t>
            </a:r>
            <a:r>
              <a:rPr lang="en-US" dirty="0" smtClean="0"/>
              <a:t> van de e-bike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628800"/>
            <a:ext cx="4672736" cy="4392488"/>
          </a:xfrm>
        </p:spPr>
        <p:txBody>
          <a:bodyPr/>
          <a:lstStyle/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err="1" smtClean="0"/>
              <a:t>Bereidheid</a:t>
            </a:r>
            <a:r>
              <a:rPr lang="en-US" dirty="0" smtClean="0"/>
              <a:t> om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fietsen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 het </a:t>
            </a:r>
            <a:r>
              <a:rPr lang="en-US" dirty="0" err="1" smtClean="0"/>
              <a:t>werk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 smtClean="0"/>
          </a:p>
          <a:p>
            <a:pPr>
              <a:defRPr/>
            </a:pPr>
            <a:r>
              <a:rPr lang="en-US" dirty="0" err="1" smtClean="0"/>
              <a:t>Gemiddeld</a:t>
            </a:r>
            <a:r>
              <a:rPr lang="en-US" dirty="0" smtClean="0"/>
              <a:t> tot 7,5 km</a:t>
            </a:r>
            <a:endParaRPr lang="en-US" dirty="0"/>
          </a:p>
          <a:p>
            <a:pPr>
              <a:defRPr/>
            </a:pPr>
            <a:r>
              <a:rPr lang="en-US" dirty="0" smtClean="0"/>
              <a:t>E-bike tot 15 km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err="1" smtClean="0"/>
              <a:t>Ongeveer</a:t>
            </a:r>
            <a:r>
              <a:rPr lang="en-US" dirty="0" smtClean="0"/>
              <a:t> 30% van de </a:t>
            </a:r>
            <a:r>
              <a:rPr lang="en-US" dirty="0" err="1" smtClean="0"/>
              <a:t>Nederlandse</a:t>
            </a:r>
            <a:r>
              <a:rPr lang="en-US" dirty="0" smtClean="0"/>
              <a:t> </a:t>
            </a:r>
            <a:r>
              <a:rPr lang="en-US" dirty="0" err="1" smtClean="0"/>
              <a:t>werknemers</a:t>
            </a:r>
            <a:r>
              <a:rPr lang="en-US" dirty="0" smtClean="0"/>
              <a:t> </a:t>
            </a:r>
            <a:r>
              <a:rPr lang="en-US" dirty="0" err="1" smtClean="0"/>
              <a:t>woont</a:t>
            </a:r>
            <a:r>
              <a:rPr lang="en-US" dirty="0" smtClean="0"/>
              <a:t> op 7,5 tot 15 km van het </a:t>
            </a:r>
            <a:r>
              <a:rPr lang="en-US" dirty="0" err="1" smtClean="0"/>
              <a:t>werk</a:t>
            </a:r>
            <a:r>
              <a:rPr lang="en-US" dirty="0" smtClean="0"/>
              <a:t>.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</p:txBody>
      </p:sp>
      <p:pic>
        <p:nvPicPr>
          <p:cNvPr id="5122" name="Picture 2" descr="http://intranet.soest.nl/images%20per%20thema/Actueel/IMG_144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50"/>
          <a:stretch/>
        </p:blipFill>
        <p:spPr bwMode="auto">
          <a:xfrm>
            <a:off x="5212288" y="1628800"/>
            <a:ext cx="3122855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6726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Gratis e-bikes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uw</a:t>
            </a:r>
            <a:r>
              <a:rPr lang="en-US" dirty="0" smtClean="0"/>
              <a:t> </a:t>
            </a:r>
            <a:r>
              <a:rPr lang="en-US" dirty="0" err="1" smtClean="0"/>
              <a:t>personeel</a:t>
            </a:r>
            <a:r>
              <a:rPr lang="en-US" dirty="0" smtClean="0"/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546448"/>
            <a:ext cx="7772400" cy="4114800"/>
          </a:xfrm>
        </p:spPr>
        <p:txBody>
          <a:bodyPr/>
          <a:lstStyle/>
          <a:p>
            <a:pPr marL="0" indent="0">
              <a:buNone/>
              <a:defRPr/>
            </a:pPr>
            <a:endParaRPr lang="en-US" dirty="0"/>
          </a:p>
          <a:p>
            <a:pPr>
              <a:buAutoNum type="arabicPeriod"/>
              <a:defRPr/>
            </a:pPr>
            <a:r>
              <a:rPr lang="en-US" dirty="0" err="1" smtClean="0"/>
              <a:t>Meldt</a:t>
            </a:r>
            <a:r>
              <a:rPr lang="en-US" dirty="0" smtClean="0"/>
              <a:t> u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werkgever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de U15</a:t>
            </a:r>
            <a:br>
              <a:rPr lang="en-US" dirty="0" smtClean="0"/>
            </a:br>
            <a:endParaRPr lang="en-US" dirty="0" smtClean="0"/>
          </a:p>
          <a:p>
            <a:pPr>
              <a:buAutoNum type="arabicPeriod"/>
              <a:defRPr/>
            </a:pPr>
            <a:r>
              <a:rPr lang="en-US" dirty="0" err="1" smtClean="0"/>
              <a:t>Stuur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30 </a:t>
            </a:r>
            <a:r>
              <a:rPr lang="en-US" dirty="0" err="1" smtClean="0"/>
              <a:t>oktober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e-mail met </a:t>
            </a:r>
            <a:r>
              <a:rPr lang="en-US" dirty="0" err="1" smtClean="0"/>
              <a:t>motivatie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/>
              <a:t> </a:t>
            </a:r>
            <a:r>
              <a:rPr lang="en-US" dirty="0" smtClean="0"/>
              <a:t>e.landman@soest.nl</a:t>
            </a:r>
          </a:p>
          <a:p>
            <a:pPr>
              <a:buAutoNum type="arabicPeriod"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6893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468313" y="6524625"/>
            <a:ext cx="719137" cy="217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Vragen</a:t>
            </a:r>
            <a:endParaRPr lang="nl-NL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995936" y="4941913"/>
            <a:ext cx="4882212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buFont typeface="Arial" charset="0"/>
              <a:buNone/>
            </a:pPr>
            <a:endParaRPr lang="nl-NL" altLang="nl-NL" sz="1800" kern="0" dirty="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nl-NL" altLang="nl-NL" sz="1800" kern="0" dirty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nl-NL" altLang="nl-NL" sz="1800" b="1" kern="0" dirty="0" smtClean="0"/>
              <a:t>Erik Landman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nl-NL" altLang="nl-NL" sz="1800" kern="0" dirty="0" smtClean="0"/>
              <a:t>Beleidsmedewerker verkeer &amp; vervoer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nl-NL" altLang="nl-NL" sz="1800" kern="0" dirty="0" smtClean="0"/>
              <a:t>Tel: 035-6093735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nl-NL" altLang="nl-NL" sz="1800" kern="0" dirty="0" smtClean="0"/>
              <a:t>E-mail: e.landman@soest.nl	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nl-NL" altLang="nl-NL" sz="1800" kern="0" dirty="0" smtClean="0"/>
              <a:t/>
            </a:r>
            <a:br>
              <a:rPr lang="nl-NL" altLang="nl-NL" sz="1800" kern="0" dirty="0" smtClean="0"/>
            </a:br>
            <a:endParaRPr lang="nl-NL" altLang="nl-NL" sz="1800" kern="0" dirty="0" smtClean="0"/>
          </a:p>
        </p:txBody>
      </p:sp>
    </p:spTree>
    <p:extLst>
      <p:ext uri="{BB962C8B-B14F-4D97-AF65-F5344CB8AC3E}">
        <p14:creationId xmlns:p14="http://schemas.microsoft.com/office/powerpoint/2010/main" val="131216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F8F8F8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BFBFB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ge presentati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ge presentati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107</TotalTime>
  <Words>62</Words>
  <Application>Microsoft Office PowerPoint</Application>
  <PresentationFormat>Diavoorstelling (4:3)</PresentationFormat>
  <Paragraphs>32</Paragraphs>
  <Slides>5</Slides>
  <Notes>1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7" baseType="lpstr">
      <vt:lpstr>BLANK</vt:lpstr>
      <vt:lpstr>Bitmap Image</vt:lpstr>
      <vt:lpstr>Elektrisch fietsen</vt:lpstr>
      <vt:lpstr>Budget mobiliteitsplatform Soest/Soesterberg</vt:lpstr>
      <vt:lpstr>Gebruik van de e-bike</vt:lpstr>
      <vt:lpstr>Gratis e-bikes voor uw personeel?</vt:lpstr>
      <vt:lpstr>Vragen</vt:lpstr>
    </vt:vector>
  </TitlesOfParts>
  <Company>Regionale ICT Dienst Utrecht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Infrastructuur Soest-Zuid en Soesterberg</dc:title>
  <dc:creator>Landman, Erik</dc:creator>
  <cp:lastModifiedBy>Landman, Erik</cp:lastModifiedBy>
  <cp:revision>10</cp:revision>
  <cp:lastPrinted>2011-04-14T12:38:47Z</cp:lastPrinted>
  <dcterms:created xsi:type="dcterms:W3CDTF">2014-09-24T15:03:29Z</dcterms:created>
  <dcterms:modified xsi:type="dcterms:W3CDTF">2014-09-25T08:07:25Z</dcterms:modified>
</cp:coreProperties>
</file>